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66" r:id="rId5"/>
    <p:sldId id="270" r:id="rId6"/>
    <p:sldId id="261" r:id="rId7"/>
    <p:sldId id="262" r:id="rId8"/>
    <p:sldId id="276" r:id="rId9"/>
    <p:sldId id="264" r:id="rId10"/>
    <p:sldId id="271" r:id="rId11"/>
    <p:sldId id="272" r:id="rId12"/>
    <p:sldId id="273" r:id="rId13"/>
    <p:sldId id="274" r:id="rId14"/>
    <p:sldId id="275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도입" id="{AC01FF5C-4B60-47A6-BD94-5E5C6E5C90FB}">
          <p14:sldIdLst>
            <p14:sldId id="256"/>
          </p14:sldIdLst>
        </p14:section>
        <p14:section name="개요" id="{3ACFD787-255C-4440-B696-3C6859108840}">
          <p14:sldIdLst>
            <p14:sldId id="269"/>
          </p14:sldIdLst>
        </p14:section>
        <p14:section name="DNF" id="{5A895CAC-66EF-449A-86A4-27A4BBAF2C1F}">
          <p14:sldIdLst>
            <p14:sldId id="257"/>
            <p14:sldId id="266"/>
            <p14:sldId id="270"/>
          </p14:sldIdLst>
        </p14:section>
        <p14:section name="LOL" id="{01B54DB0-6595-413B-BFB7-C1B010B086BA}">
          <p14:sldIdLst>
            <p14:sldId id="261"/>
            <p14:sldId id="262"/>
            <p14:sldId id="276"/>
          </p14:sldIdLst>
        </p14:section>
        <p14:section name="개발일정" id="{8275F3B1-2483-4F14-9FB3-4FF13A50A387}">
          <p14:sldIdLst>
            <p14:sldId id="264"/>
            <p14:sldId id="271"/>
            <p14:sldId id="272"/>
            <p14:sldId id="273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F1ABAC-711D-47F1-93AF-D210C5558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E22201-5148-4B6F-A83E-30BBDD161D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BC0C3F-DB57-4878-A549-65A464D8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834837-116B-44AB-A95B-B4FBFA446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EE91D3-3D8A-43E3-8F3B-284AF5E98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472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4A0AEA-D057-4CC5-BE80-027EB29DD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71E133-636E-47B8-8434-45A626D5EF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41F6C7-99FA-4ECD-9F46-4A8D0161C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03D9CF-F3C6-43AA-962B-7D5761287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FEC65D-4A91-421E-A053-59E05C261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382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F5EBC6F-3DB2-4A0B-B6E2-088B936B49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17B64C-1616-495B-B19C-181B111D3E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43D397-3B9E-45DB-A185-CC854331A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FF1150-D76E-4571-95B4-21C456682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FABD02-ADA1-404C-9AD9-CF45D14FD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316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C1F90F-43B8-4EFE-994D-B2D1A0373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9ED061-A857-4261-BF7F-BD20942F4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23B9D4-53D2-4F85-B0D1-093513F28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89277A-07BA-45DC-8851-C572B5067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412A66-F71D-4C59-A6D6-572A60F30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464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F5A10C-72DE-4C3A-A300-EB77314A8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64FC86-21CE-4A98-B2BB-77AAE9E55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72039-69E8-4BA5-AB08-1F301B5D7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BEB5CB-DA44-42DD-BD86-39620A920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134C41-2D97-484F-A48A-7874381A2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676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DFBDA9-7AA6-42EF-B215-40BDE4867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D7DE37-00D0-47D4-8687-67A16242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3B2B52-2C8C-41CC-BE7B-75761C959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2C9614-0C43-423D-BA81-E97757B8B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C7C59A-F368-43D5-A422-180367387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160283-F166-4E58-B825-9216E265F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143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449A97-F0A8-494C-804A-80BECE68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E1C238-94A0-44A9-8B3D-5A4A8D079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B0684E-E145-45ED-A9D8-C53C0639A2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EEECE57-7644-4E3D-8FD4-866EFE8746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FF56FE-489C-475E-AEB6-3764A3F706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003C4CA-812E-42E2-9045-1C294B69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A1D83C8-25CF-4EE2-98A0-05BE647BF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674AE8-E299-4F74-AA33-698885508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92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62A840-8E8C-4B94-8940-9A4092154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E784F32-AC1E-4E62-B731-BB09F5CF5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5CE64F5-9FFA-411A-B5F3-7AA0C7F84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B68117-4B35-44AA-BEA1-C004B69CA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547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BE108F-A46A-44DE-9483-65140EADF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773B81F-1BE4-455A-BC3A-58269F045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FD3059-CD9E-46C0-ADC8-EBBCF49B8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85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935ECA-898F-4CA0-996C-441D922D4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5DAE93-0616-4B58-857A-333F84CC1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F95A9C-1BC5-401F-922A-34C4C62C3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77A275-6DAF-4B35-8D7A-FC541B54A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6D559B-4D68-4DD0-A0FC-366EAD10F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5BD6C-966E-41DE-8E99-4EED02152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8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1AEA14-67E4-4ECC-8291-034A4E092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6085EC9-70A1-4622-A81B-64A04EF5FA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C5EA1B-9CC8-4B04-829C-708405BED9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56DB05-3806-4F53-80C0-83F4CCEB3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880432-6848-4726-99BA-AFAAF19B0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3739C8-AD89-4E51-8C58-146F51F33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3528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E651FEE-5C21-447C-BAD7-249C234D6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952C7F-FB98-4DAE-BA0E-2C1E50330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B41D7B-47A3-442E-9645-05E1692627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59B2A-E6B2-49DD-A25F-2CD1E06F6A5D}" type="datetimeFigureOut">
              <a:rPr lang="ko-KR" altLang="en-US" smtClean="0"/>
              <a:t>2019-05-12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3FF75E-2D1B-4654-9B17-C4D0E23D8D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96FDD0-766A-406D-AFFF-7BE9E5C3FD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327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.gg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사람, 남자이(가) 표시된 사진&#10;&#10;자동 생성된 설명">
            <a:extLst>
              <a:ext uri="{FF2B5EF4-FFF2-40B4-BE49-F238E27FC236}">
                <a16:creationId xmlns:a16="http://schemas.microsoft.com/office/drawing/2014/main" id="{A6DEBEE9-C4D4-418E-90B4-01B0761BC7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" t="-243" r="-566" b="4904"/>
          <a:stretch/>
        </p:blipFill>
        <p:spPr>
          <a:xfrm>
            <a:off x="1524000" y="-17462"/>
            <a:ext cx="12191980" cy="685799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0921C76-C18A-4BE6-9B56-E1CC6270F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78740"/>
            <a:ext cx="9144000" cy="2900518"/>
          </a:xfrm>
        </p:spPr>
        <p:txBody>
          <a:bodyPr>
            <a:normAutofit/>
          </a:bodyPr>
          <a:lstStyle/>
          <a:p>
            <a:r>
              <a:rPr lang="ko-KR" altLang="en-US" sz="8800" b="1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스크립트 언어</a:t>
            </a:r>
            <a:br>
              <a:rPr lang="en-US" altLang="ko-KR" b="1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b="1" dirty="0">
              <a:solidFill>
                <a:srgbClr val="FFFFFF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10D1474-6E9F-4FF8-9DB9-42EAD9B54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037417"/>
            <a:ext cx="9144000" cy="80312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altLang="ko-KR" dirty="0"/>
              <a:t>2013182024 </a:t>
            </a:r>
            <a:r>
              <a:rPr lang="ko-KR" altLang="en-US" dirty="0"/>
              <a:t>송민수</a:t>
            </a:r>
            <a:endParaRPr lang="en-US" altLang="ko-KR" dirty="0"/>
          </a:p>
          <a:p>
            <a:pPr algn="l"/>
            <a:r>
              <a:rPr lang="en-US" altLang="ko-KR" dirty="0"/>
              <a:t>2013182018 </a:t>
            </a:r>
            <a:r>
              <a:rPr lang="ko-KR" altLang="en-US" dirty="0"/>
              <a:t>박민욱</a:t>
            </a:r>
            <a:endParaRPr lang="en-US" altLang="ko-KR" dirty="0"/>
          </a:p>
          <a:p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89D8304-3B8D-4F56-95F0-FB0DE05AE3F2}"/>
              </a:ext>
            </a:extLst>
          </p:cNvPr>
          <p:cNvSpPr txBox="1">
            <a:spLocks/>
          </p:cNvSpPr>
          <p:nvPr/>
        </p:nvSpPr>
        <p:spPr>
          <a:xfrm>
            <a:off x="1524000" y="2083515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ko-KR" b="1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br>
              <a:rPr lang="en-US" altLang="ko-KR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4400" b="1" dirty="0" err="1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텀프로젝트</a:t>
            </a:r>
            <a:r>
              <a:rPr lang="ko-KR" altLang="en-US" sz="4400" b="1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기획발표</a:t>
            </a:r>
            <a:endParaRPr lang="ko-KR" altLang="en-US" b="1" dirty="0">
              <a:solidFill>
                <a:srgbClr val="FFFFFF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5A5ABB-41CD-4B4E-AB68-C6C6DE6CF480}"/>
              </a:ext>
            </a:extLst>
          </p:cNvPr>
          <p:cNvSpPr txBox="1"/>
          <p:nvPr/>
        </p:nvSpPr>
        <p:spPr>
          <a:xfrm>
            <a:off x="5952227" y="6532760"/>
            <a:ext cx="62397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i="1" dirty="0"/>
              <a:t>pptx</a:t>
            </a:r>
            <a:r>
              <a:rPr lang="ko-KR" altLang="en-US" sz="1400" i="1" dirty="0"/>
              <a:t> </a:t>
            </a:r>
            <a:r>
              <a:rPr lang="en-US" altLang="ko-KR" sz="1400" i="1" dirty="0"/>
              <a:t>file </a:t>
            </a:r>
            <a:r>
              <a:rPr lang="ko-KR" altLang="en-US" sz="1400" i="1" dirty="0"/>
              <a:t>무단수정</a:t>
            </a:r>
            <a:r>
              <a:rPr lang="en-US" altLang="ko-KR" sz="1400" i="1" dirty="0"/>
              <a:t>/</a:t>
            </a:r>
            <a:r>
              <a:rPr lang="ko-KR" altLang="en-US" sz="1400" i="1" dirty="0"/>
              <a:t>배포금지 </a:t>
            </a:r>
            <a:r>
              <a:rPr lang="en-US" altLang="ko-KR" sz="1400" i="1" dirty="0"/>
              <a:t>Copyright©2019 Team ‘PS’ All rights reserved</a:t>
            </a:r>
            <a:endParaRPr lang="ko-KR" alt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3688860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6D3A6C67-436A-41B0-9862-76354533F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2032000" y="0"/>
            <a:ext cx="2032000" cy="801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C4AE35-1217-4DB4-886D-33712A5F91F5}"/>
              </a:ext>
            </a:extLst>
          </p:cNvPr>
          <p:cNvSpPr txBox="1"/>
          <p:nvPr/>
        </p:nvSpPr>
        <p:spPr>
          <a:xfrm>
            <a:off x="4667077" y="1417739"/>
            <a:ext cx="4988651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Tk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GUI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를 활용한 윈도우 구성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Tab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을 이용한 앱 기능 분기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tkinter.ttk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모듈 활용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DNF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데이터베이스 아이템 검색 및 출력 기능 구현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LOL </a:t>
            </a: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검색 및 출력 기능 구현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추가 리소스 수집 및 제작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11~12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92111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EBAFAA90-36B1-4B6C-9EBC-3848C971F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4064000" y="0"/>
            <a:ext cx="2032000" cy="8013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25ADAB-A911-4A38-9BD1-1ADD0D7C5457}"/>
              </a:ext>
            </a:extLst>
          </p:cNvPr>
          <p:cNvSpPr txBox="1"/>
          <p:nvPr/>
        </p:nvSpPr>
        <p:spPr>
          <a:xfrm>
            <a:off x="6483845" y="1417739"/>
            <a:ext cx="4983905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DNF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경매장 연동 구현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DNF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아이템 검색 후 출력 정보 이미지 연동 보완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LOL </a:t>
            </a: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데이터 출력 정보 이미지 연동 및 보완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LOL </a:t>
            </a: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승률 그래프 구현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12~13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85647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D78FCE67-A96F-4E05-B95A-6BAC12C3B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6096000" y="0"/>
            <a:ext cx="2032000" cy="80137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C9C89C-F276-46CD-9CD0-0BE541ED8B82}"/>
              </a:ext>
            </a:extLst>
          </p:cNvPr>
          <p:cNvSpPr txBox="1"/>
          <p:nvPr/>
        </p:nvSpPr>
        <p:spPr>
          <a:xfrm>
            <a:off x="519265" y="1417739"/>
            <a:ext cx="514330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중간 발표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PPT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작성 및 시연 동영상 촬영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중간 발표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Plan B 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실행 유무 판단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LOL API KEY </a:t>
            </a:r>
            <a:r>
              <a:rPr lang="ko-KR" altLang="en-US" sz="14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발급 지연에 의한 네이버 도서 검색 기능 구현 </a:t>
            </a:r>
            <a:endParaRPr lang="en-US" altLang="ko-KR" sz="14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13~14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  <a:p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0529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CD4EF0D9-2972-4891-97AF-5263CCDAD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8128000" y="0"/>
            <a:ext cx="2032000" cy="80137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2C0C5E-D78F-4C02-9AA7-389B070CFB90}"/>
              </a:ext>
            </a:extLst>
          </p:cNvPr>
          <p:cNvSpPr txBox="1"/>
          <p:nvPr/>
        </p:nvSpPr>
        <p:spPr>
          <a:xfrm>
            <a:off x="4067813" y="1417739"/>
            <a:ext cx="3582947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DNF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경매장 검색정보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Gmail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전송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LOL </a:t>
            </a: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검색정보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Gmail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전송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소프트웨어 미비점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추가기능 보완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C/C++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라이브러리 연동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텔레그램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봇  연동 알림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14~15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  <a:p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6155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CFA9EA5A-F1BE-4DB9-81BE-3A9D641F0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10160000" y="0"/>
            <a:ext cx="2032000" cy="80137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D773F6-367A-450E-9C6A-1C9206AED426}"/>
              </a:ext>
            </a:extLst>
          </p:cNvPr>
          <p:cNvSpPr txBox="1"/>
          <p:nvPr/>
        </p:nvSpPr>
        <p:spPr>
          <a:xfrm>
            <a:off x="5426830" y="1417739"/>
            <a:ext cx="409467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배포 파일 준비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distutils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모듈 활용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최종 발표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PPT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작성 및 시연 동영상 촬영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최종 발표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15~16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  <a:p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6378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그룹 48">
            <a:extLst>
              <a:ext uri="{FF2B5EF4-FFF2-40B4-BE49-F238E27FC236}">
                <a16:creationId xmlns:a16="http://schemas.microsoft.com/office/drawing/2014/main" id="{4325F226-0328-4164-9432-18A5BA5E9613}"/>
              </a:ext>
            </a:extLst>
          </p:cNvPr>
          <p:cNvGrpSpPr/>
          <p:nvPr/>
        </p:nvGrpSpPr>
        <p:grpSpPr>
          <a:xfrm>
            <a:off x="1501792" y="2362023"/>
            <a:ext cx="9188416" cy="2133953"/>
            <a:chOff x="1501792" y="2362025"/>
            <a:chExt cx="9188416" cy="2133953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6A7B3F24-0F81-40D2-ABE3-5729F49D0D45}"/>
                </a:ext>
              </a:extLst>
            </p:cNvPr>
            <p:cNvSpPr/>
            <p:nvPr/>
          </p:nvSpPr>
          <p:spPr>
            <a:xfrm>
              <a:off x="3521761" y="2362027"/>
              <a:ext cx="3639856" cy="2133951"/>
            </a:xfrm>
            <a:custGeom>
              <a:avLst/>
              <a:gdLst>
                <a:gd name="connsiteX0" fmla="*/ 2005202 w 2836761"/>
                <a:gd name="connsiteY0" fmla="*/ 0 h 1663118"/>
                <a:gd name="connsiteX1" fmla="*/ 2836761 w 2836761"/>
                <a:gd name="connsiteY1" fmla="*/ 831559 h 1663118"/>
                <a:gd name="connsiteX2" fmla="*/ 2005202 w 2836761"/>
                <a:gd name="connsiteY2" fmla="*/ 1663118 h 1663118"/>
                <a:gd name="connsiteX3" fmla="*/ 1315660 w 2836761"/>
                <a:gd name="connsiteY3" fmla="*/ 1296492 h 1663118"/>
                <a:gd name="connsiteX4" fmla="*/ 1261451 w 2836761"/>
                <a:gd name="connsiteY4" fmla="*/ 1196618 h 1663118"/>
                <a:gd name="connsiteX5" fmla="*/ 1144842 w 2836761"/>
                <a:gd name="connsiteY5" fmla="*/ 1077797 h 1663118"/>
                <a:gd name="connsiteX6" fmla="*/ 628671 w 2836761"/>
                <a:gd name="connsiteY6" fmla="*/ 901817 h 1663118"/>
                <a:gd name="connsiteX7" fmla="*/ 85839 w 2836761"/>
                <a:gd name="connsiteY7" fmla="*/ 1100227 h 1663118"/>
                <a:gd name="connsiteX8" fmla="*/ 0 w 2836761"/>
                <a:gd name="connsiteY8" fmla="*/ 1192032 h 1663118"/>
                <a:gd name="connsiteX9" fmla="*/ 15417 w 2836761"/>
                <a:gd name="connsiteY9" fmla="*/ 1163628 h 1663118"/>
                <a:gd name="connsiteX10" fmla="*/ 80765 w 2836761"/>
                <a:gd name="connsiteY10" fmla="*/ 839948 h 1663118"/>
                <a:gd name="connsiteX11" fmla="*/ 15417 w 2836761"/>
                <a:gd name="connsiteY11" fmla="*/ 516268 h 1663118"/>
                <a:gd name="connsiteX12" fmla="*/ 1 w 2836761"/>
                <a:gd name="connsiteY12" fmla="*/ 487867 h 1663118"/>
                <a:gd name="connsiteX13" fmla="*/ 85839 w 2836761"/>
                <a:gd name="connsiteY13" fmla="*/ 579671 h 1663118"/>
                <a:gd name="connsiteX14" fmla="*/ 628671 w 2836761"/>
                <a:gd name="connsiteY14" fmla="*/ 778080 h 1663118"/>
                <a:gd name="connsiteX15" fmla="*/ 1144842 w 2836761"/>
                <a:gd name="connsiteY15" fmla="*/ 602100 h 1663118"/>
                <a:gd name="connsiteX16" fmla="*/ 1241073 w 2836761"/>
                <a:gd name="connsiteY16" fmla="*/ 504044 h 1663118"/>
                <a:gd name="connsiteX17" fmla="*/ 1315660 w 2836761"/>
                <a:gd name="connsiteY17" fmla="*/ 366627 h 1663118"/>
                <a:gd name="connsiteX18" fmla="*/ 2005202 w 2836761"/>
                <a:gd name="connsiteY18" fmla="*/ 0 h 166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36761" h="1663118">
                  <a:moveTo>
                    <a:pt x="2005202" y="0"/>
                  </a:moveTo>
                  <a:cubicBezTo>
                    <a:pt x="2464459" y="0"/>
                    <a:pt x="2836761" y="372302"/>
                    <a:pt x="2836761" y="831559"/>
                  </a:cubicBezTo>
                  <a:cubicBezTo>
                    <a:pt x="2836761" y="1290816"/>
                    <a:pt x="2464459" y="1663118"/>
                    <a:pt x="2005202" y="1663118"/>
                  </a:cubicBezTo>
                  <a:cubicBezTo>
                    <a:pt x="1718166" y="1663118"/>
                    <a:pt x="1465098" y="1517688"/>
                    <a:pt x="1315660" y="1296492"/>
                  </a:cubicBezTo>
                  <a:lnTo>
                    <a:pt x="1261451" y="1196618"/>
                  </a:lnTo>
                  <a:lnTo>
                    <a:pt x="1144842" y="1077797"/>
                  </a:lnTo>
                  <a:cubicBezTo>
                    <a:pt x="1008512" y="968458"/>
                    <a:pt x="827411" y="901817"/>
                    <a:pt x="628671" y="901817"/>
                  </a:cubicBezTo>
                  <a:cubicBezTo>
                    <a:pt x="416682" y="901817"/>
                    <a:pt x="224762" y="977639"/>
                    <a:pt x="85839" y="1100227"/>
                  </a:cubicBezTo>
                  <a:lnTo>
                    <a:pt x="0" y="1192032"/>
                  </a:lnTo>
                  <a:lnTo>
                    <a:pt x="15417" y="1163628"/>
                  </a:lnTo>
                  <a:cubicBezTo>
                    <a:pt x="57496" y="1064142"/>
                    <a:pt x="80765" y="954762"/>
                    <a:pt x="80765" y="839948"/>
                  </a:cubicBezTo>
                  <a:cubicBezTo>
                    <a:pt x="80765" y="725134"/>
                    <a:pt x="57496" y="615754"/>
                    <a:pt x="15417" y="516268"/>
                  </a:cubicBezTo>
                  <a:lnTo>
                    <a:pt x="1" y="487867"/>
                  </a:lnTo>
                  <a:lnTo>
                    <a:pt x="85839" y="579671"/>
                  </a:lnTo>
                  <a:cubicBezTo>
                    <a:pt x="224762" y="702258"/>
                    <a:pt x="416682" y="778080"/>
                    <a:pt x="628671" y="778080"/>
                  </a:cubicBezTo>
                  <a:cubicBezTo>
                    <a:pt x="827411" y="778080"/>
                    <a:pt x="1008512" y="711440"/>
                    <a:pt x="1144842" y="602100"/>
                  </a:cubicBezTo>
                  <a:lnTo>
                    <a:pt x="1241073" y="504044"/>
                  </a:lnTo>
                  <a:lnTo>
                    <a:pt x="1315660" y="366627"/>
                  </a:lnTo>
                  <a:cubicBezTo>
                    <a:pt x="1465098" y="145431"/>
                    <a:pt x="1718166" y="0"/>
                    <a:pt x="200520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9D80F75A-95EF-40DD-A03E-706230CBB7FE}"/>
                </a:ext>
              </a:extLst>
            </p:cNvPr>
            <p:cNvSpPr/>
            <p:nvPr/>
          </p:nvSpPr>
          <p:spPr>
            <a:xfrm>
              <a:off x="1501792" y="2362026"/>
              <a:ext cx="2133951" cy="213395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 dirty="0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EFB11EB6-B67A-43B1-829B-03CD5C1FB8F4}"/>
                </a:ext>
              </a:extLst>
            </p:cNvPr>
            <p:cNvSpPr/>
            <p:nvPr/>
          </p:nvSpPr>
          <p:spPr>
            <a:xfrm>
              <a:off x="7050352" y="2362025"/>
              <a:ext cx="3639856" cy="2133951"/>
            </a:xfrm>
            <a:custGeom>
              <a:avLst/>
              <a:gdLst>
                <a:gd name="connsiteX0" fmla="*/ 2005202 w 2836761"/>
                <a:gd name="connsiteY0" fmla="*/ 0 h 1663118"/>
                <a:gd name="connsiteX1" fmla="*/ 2836761 w 2836761"/>
                <a:gd name="connsiteY1" fmla="*/ 831559 h 1663118"/>
                <a:gd name="connsiteX2" fmla="*/ 2005202 w 2836761"/>
                <a:gd name="connsiteY2" fmla="*/ 1663118 h 1663118"/>
                <a:gd name="connsiteX3" fmla="*/ 1315660 w 2836761"/>
                <a:gd name="connsiteY3" fmla="*/ 1296492 h 1663118"/>
                <a:gd name="connsiteX4" fmla="*/ 1261451 w 2836761"/>
                <a:gd name="connsiteY4" fmla="*/ 1196618 h 1663118"/>
                <a:gd name="connsiteX5" fmla="*/ 1144842 w 2836761"/>
                <a:gd name="connsiteY5" fmla="*/ 1077797 h 1663118"/>
                <a:gd name="connsiteX6" fmla="*/ 628671 w 2836761"/>
                <a:gd name="connsiteY6" fmla="*/ 901817 h 1663118"/>
                <a:gd name="connsiteX7" fmla="*/ 85839 w 2836761"/>
                <a:gd name="connsiteY7" fmla="*/ 1100227 h 1663118"/>
                <a:gd name="connsiteX8" fmla="*/ 0 w 2836761"/>
                <a:gd name="connsiteY8" fmla="*/ 1192032 h 1663118"/>
                <a:gd name="connsiteX9" fmla="*/ 15417 w 2836761"/>
                <a:gd name="connsiteY9" fmla="*/ 1163628 h 1663118"/>
                <a:gd name="connsiteX10" fmla="*/ 80765 w 2836761"/>
                <a:gd name="connsiteY10" fmla="*/ 839948 h 1663118"/>
                <a:gd name="connsiteX11" fmla="*/ 15417 w 2836761"/>
                <a:gd name="connsiteY11" fmla="*/ 516268 h 1663118"/>
                <a:gd name="connsiteX12" fmla="*/ 1 w 2836761"/>
                <a:gd name="connsiteY12" fmla="*/ 487867 h 1663118"/>
                <a:gd name="connsiteX13" fmla="*/ 85839 w 2836761"/>
                <a:gd name="connsiteY13" fmla="*/ 579671 h 1663118"/>
                <a:gd name="connsiteX14" fmla="*/ 628671 w 2836761"/>
                <a:gd name="connsiteY14" fmla="*/ 778080 h 1663118"/>
                <a:gd name="connsiteX15" fmla="*/ 1144842 w 2836761"/>
                <a:gd name="connsiteY15" fmla="*/ 602100 h 1663118"/>
                <a:gd name="connsiteX16" fmla="*/ 1241073 w 2836761"/>
                <a:gd name="connsiteY16" fmla="*/ 504044 h 1663118"/>
                <a:gd name="connsiteX17" fmla="*/ 1315660 w 2836761"/>
                <a:gd name="connsiteY17" fmla="*/ 366627 h 1663118"/>
                <a:gd name="connsiteX18" fmla="*/ 2005202 w 2836761"/>
                <a:gd name="connsiteY18" fmla="*/ 0 h 166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36761" h="1663118">
                  <a:moveTo>
                    <a:pt x="2005202" y="0"/>
                  </a:moveTo>
                  <a:cubicBezTo>
                    <a:pt x="2464459" y="0"/>
                    <a:pt x="2836761" y="372302"/>
                    <a:pt x="2836761" y="831559"/>
                  </a:cubicBezTo>
                  <a:cubicBezTo>
                    <a:pt x="2836761" y="1290816"/>
                    <a:pt x="2464459" y="1663118"/>
                    <a:pt x="2005202" y="1663118"/>
                  </a:cubicBezTo>
                  <a:cubicBezTo>
                    <a:pt x="1718166" y="1663118"/>
                    <a:pt x="1465098" y="1517688"/>
                    <a:pt x="1315660" y="1296492"/>
                  </a:cubicBezTo>
                  <a:lnTo>
                    <a:pt x="1261451" y="1196618"/>
                  </a:lnTo>
                  <a:lnTo>
                    <a:pt x="1144842" y="1077797"/>
                  </a:lnTo>
                  <a:cubicBezTo>
                    <a:pt x="1008512" y="968458"/>
                    <a:pt x="827411" y="901817"/>
                    <a:pt x="628671" y="901817"/>
                  </a:cubicBezTo>
                  <a:cubicBezTo>
                    <a:pt x="416682" y="901817"/>
                    <a:pt x="224762" y="977639"/>
                    <a:pt x="85839" y="1100227"/>
                  </a:cubicBezTo>
                  <a:lnTo>
                    <a:pt x="0" y="1192032"/>
                  </a:lnTo>
                  <a:lnTo>
                    <a:pt x="15417" y="1163628"/>
                  </a:lnTo>
                  <a:cubicBezTo>
                    <a:pt x="57496" y="1064142"/>
                    <a:pt x="80765" y="954762"/>
                    <a:pt x="80765" y="839948"/>
                  </a:cubicBezTo>
                  <a:cubicBezTo>
                    <a:pt x="80765" y="725134"/>
                    <a:pt x="57496" y="615754"/>
                    <a:pt x="15417" y="516268"/>
                  </a:cubicBezTo>
                  <a:lnTo>
                    <a:pt x="1" y="487867"/>
                  </a:lnTo>
                  <a:lnTo>
                    <a:pt x="85839" y="579671"/>
                  </a:lnTo>
                  <a:cubicBezTo>
                    <a:pt x="224762" y="702258"/>
                    <a:pt x="416682" y="778080"/>
                    <a:pt x="628671" y="778080"/>
                  </a:cubicBezTo>
                  <a:cubicBezTo>
                    <a:pt x="827411" y="778080"/>
                    <a:pt x="1008512" y="711440"/>
                    <a:pt x="1144842" y="602100"/>
                  </a:cubicBezTo>
                  <a:lnTo>
                    <a:pt x="1241073" y="504044"/>
                  </a:lnTo>
                  <a:lnTo>
                    <a:pt x="1315660" y="366627"/>
                  </a:lnTo>
                  <a:cubicBezTo>
                    <a:pt x="1465098" y="145431"/>
                    <a:pt x="1718166" y="0"/>
                    <a:pt x="200520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6072C1BD-1ECB-4091-8776-AB179D202E94}"/>
                </a:ext>
              </a:extLst>
            </p:cNvPr>
            <p:cNvSpPr/>
            <p:nvPr/>
          </p:nvSpPr>
          <p:spPr>
            <a:xfrm>
              <a:off x="1754547" y="2614780"/>
              <a:ext cx="1628439" cy="16284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0E1EFE19-1F56-48F3-B113-E54AF003B664}"/>
                </a:ext>
              </a:extLst>
            </p:cNvPr>
            <p:cNvSpPr/>
            <p:nvPr/>
          </p:nvSpPr>
          <p:spPr>
            <a:xfrm>
              <a:off x="5281780" y="2614780"/>
              <a:ext cx="1628439" cy="16284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6937BACF-280E-45B9-927D-DBEA29C5D423}"/>
                </a:ext>
              </a:extLst>
            </p:cNvPr>
            <p:cNvSpPr/>
            <p:nvPr/>
          </p:nvSpPr>
          <p:spPr>
            <a:xfrm>
              <a:off x="8809014" y="2614780"/>
              <a:ext cx="1628439" cy="16284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 dirty="0"/>
            </a:p>
          </p:txBody>
        </p:sp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5BE3ECBD-C716-41A3-B6A0-80CCD96A1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053" y="2681284"/>
            <a:ext cx="1495425" cy="1495425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196CD574-E457-4768-A09C-B4CCB3BBD7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282" y="2682709"/>
            <a:ext cx="1494000" cy="1494000"/>
          </a:xfrm>
          <a:prstGeom prst="rect">
            <a:avLst/>
          </a:prstGeom>
          <a:effectLst>
            <a:softEdge rad="203200"/>
          </a:effectLst>
        </p:spPr>
      </p:pic>
      <p:pic>
        <p:nvPicPr>
          <p:cNvPr id="61" name="그림 60" descr="녹색, 앉아있는이(가) 표시된 사진&#10;&#10;자동 생성된 설명">
            <a:extLst>
              <a:ext uri="{FF2B5EF4-FFF2-40B4-BE49-F238E27FC236}">
                <a16:creationId xmlns:a16="http://schemas.microsoft.com/office/drawing/2014/main" id="{849D008D-E349-44CC-B60B-7DE1767BE8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01" y="2941964"/>
            <a:ext cx="974064" cy="974064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CD6F6C21-FFCB-4656-BD61-F710FFA989E9}"/>
              </a:ext>
            </a:extLst>
          </p:cNvPr>
          <p:cNvSpPr txBox="1"/>
          <p:nvPr/>
        </p:nvSpPr>
        <p:spPr>
          <a:xfrm>
            <a:off x="1583901" y="4578331"/>
            <a:ext cx="1969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던전 앤 파이터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C62EDC8-40EB-4F2A-8967-5CBDFA7E515C}"/>
              </a:ext>
            </a:extLst>
          </p:cNvPr>
          <p:cNvSpPr txBox="1"/>
          <p:nvPr/>
        </p:nvSpPr>
        <p:spPr>
          <a:xfrm>
            <a:off x="5021201" y="4578331"/>
            <a:ext cx="2149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리그 오브 레전드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659B620-A840-4492-B852-11B2C903D931}"/>
              </a:ext>
            </a:extLst>
          </p:cNvPr>
          <p:cNvSpPr txBox="1"/>
          <p:nvPr/>
        </p:nvSpPr>
        <p:spPr>
          <a:xfrm>
            <a:off x="8583715" y="4578331"/>
            <a:ext cx="2079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네이버 </a:t>
            </a:r>
            <a:r>
              <a:rPr lang="ko-KR" altLang="en-US" sz="2000" dirty="0" err="1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북스</a:t>
            </a:r>
            <a:endParaRPr lang="ko-KR" altLang="en-US" sz="2000" dirty="0">
              <a:solidFill>
                <a:schemeClr val="bg1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906485E-B5F9-4CF1-87CC-3C5C5F81AD9F}"/>
              </a:ext>
            </a:extLst>
          </p:cNvPr>
          <p:cNvSpPr txBox="1"/>
          <p:nvPr/>
        </p:nvSpPr>
        <p:spPr>
          <a:xfrm>
            <a:off x="1910164" y="4978441"/>
            <a:ext cx="29135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아이템 데이터베이스 검색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  <a:sym typeface="Wingdings" panose="05000000000000000000" pitchFamily="2" charset="2"/>
            </a:endParaRPr>
          </a:p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아이템 정보 출력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  <a:sym typeface="Wingdings" panose="05000000000000000000" pitchFamily="2" charset="2"/>
            </a:endParaRPr>
          </a:p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경매장 실시간 데이터 연동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9752B7D-7635-4611-9004-16A7A089EA31}"/>
              </a:ext>
            </a:extLst>
          </p:cNvPr>
          <p:cNvSpPr txBox="1"/>
          <p:nvPr/>
        </p:nvSpPr>
        <p:spPr>
          <a:xfrm>
            <a:off x="5353281" y="4978441"/>
            <a:ext cx="2851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소환사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관련정보 검색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출력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승률 그래프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A9F39A2-1873-4E04-B6F1-9D3D0F2E15FC}"/>
              </a:ext>
            </a:extLst>
          </p:cNvPr>
          <p:cNvSpPr txBox="1"/>
          <p:nvPr/>
        </p:nvSpPr>
        <p:spPr>
          <a:xfrm>
            <a:off x="9136201" y="4978441"/>
            <a:ext cx="2608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</a:t>
            </a:r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ISBN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기반</a:t>
            </a:r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도서명 검색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sym typeface="Wingdings" panose="05000000000000000000" pitchFamily="2" charset="2"/>
            </a:endParaRPr>
          </a:p>
          <a:p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검색된 도서 리스트 제공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C11C635-0029-4751-8914-8F255028A62D}"/>
              </a:ext>
            </a:extLst>
          </p:cNvPr>
          <p:cNvSpPr txBox="1"/>
          <p:nvPr/>
        </p:nvSpPr>
        <p:spPr>
          <a:xfrm>
            <a:off x="3695698" y="1187519"/>
            <a:ext cx="4800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APP.</a:t>
            </a:r>
            <a:r>
              <a:rPr lang="ko-KR" altLang="en-US" sz="6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개요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66C2629-7384-4DE6-B268-C5C52761BCBD}"/>
              </a:ext>
            </a:extLst>
          </p:cNvPr>
          <p:cNvCxnSpPr/>
          <p:nvPr/>
        </p:nvCxnSpPr>
        <p:spPr>
          <a:xfrm>
            <a:off x="4248150" y="2219325"/>
            <a:ext cx="3714750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532AD8F-3CE8-4980-B985-1C080C4F5342}"/>
              </a:ext>
            </a:extLst>
          </p:cNvPr>
          <p:cNvSpPr txBox="1"/>
          <p:nvPr/>
        </p:nvSpPr>
        <p:spPr>
          <a:xfrm>
            <a:off x="1885947" y="474454"/>
            <a:ext cx="842010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 맞춤 </a:t>
            </a:r>
            <a:r>
              <a:rPr lang="ko-KR" altLang="en-US" sz="6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통합</a:t>
            </a:r>
            <a:r>
              <a:rPr lang="ko-KR" altLang="en-US" sz="6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앱</a:t>
            </a:r>
            <a:endParaRPr lang="en-US" altLang="ko-KR" sz="6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sz="6600" b="1" dirty="0">
                <a:latin typeface="Snap ITC" panose="04040A07060A02020202" pitchFamily="82" charset="0"/>
                <a:ea typeface="나눔고딕" panose="020D0604000000000000" pitchFamily="50" charset="-127"/>
              </a:rPr>
              <a:t>“</a:t>
            </a:r>
            <a:r>
              <a:rPr lang="en-US" altLang="ko-KR" sz="6600" b="1" dirty="0">
                <a:solidFill>
                  <a:srgbClr val="8FAADC"/>
                </a:solidFill>
                <a:latin typeface="Snap ITC" panose="04040A07060A02020202" pitchFamily="82" charset="0"/>
                <a:ea typeface="나눔고딕" panose="020D0604000000000000" pitchFamily="50" charset="-127"/>
              </a:rPr>
              <a:t>Useful</a:t>
            </a:r>
            <a:r>
              <a:rPr lang="en-US" altLang="ko-KR" sz="6600" b="1" dirty="0">
                <a:latin typeface="Snap ITC" panose="04040A07060A02020202" pitchFamily="82" charset="0"/>
                <a:ea typeface="나눔고딕" panose="020D0604000000000000" pitchFamily="50" charset="-127"/>
              </a:rPr>
              <a:t>”</a:t>
            </a:r>
            <a:endParaRPr lang="ko-KR" altLang="en-US" sz="6600" b="1" dirty="0">
              <a:latin typeface="Snap ITC" panose="04040A07060A02020202" pitchFamily="82" charset="0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8923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81481E-6 L 0 -0.16598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1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7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  <p:bldP spid="64" grpId="0"/>
      <p:bldP spid="66" grpId="0"/>
      <p:bldP spid="70" grpId="0"/>
      <p:bldP spid="71" grpId="0"/>
      <p:bldP spid="72" grpId="0" build="allAtOnce"/>
      <p:bldP spid="21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DD52FD4-E1BE-498E-A3D0-6A316BA207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0" t="2725" r="-11331" b="44259"/>
          <a:stretch/>
        </p:blipFill>
        <p:spPr>
          <a:xfrm>
            <a:off x="2853500" y="0"/>
            <a:ext cx="12191980" cy="685799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DCDDFFA-580B-4383-B014-E6F2AF8C9ADD}"/>
              </a:ext>
            </a:extLst>
          </p:cNvPr>
          <p:cNvSpPr/>
          <p:nvPr/>
        </p:nvSpPr>
        <p:spPr>
          <a:xfrm>
            <a:off x="0" y="-1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C3AFB0-4FEE-43CD-877A-905A90CADB3A}"/>
              </a:ext>
            </a:extLst>
          </p:cNvPr>
          <p:cNvSpPr txBox="1"/>
          <p:nvPr/>
        </p:nvSpPr>
        <p:spPr>
          <a:xfrm>
            <a:off x="2138362" y="2505660"/>
            <a:ext cx="7915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던전 앤 파이터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2472E4E-0BCB-43E3-8547-62B4C5B238C0}"/>
              </a:ext>
            </a:extLst>
          </p:cNvPr>
          <p:cNvCxnSpPr/>
          <p:nvPr/>
        </p:nvCxnSpPr>
        <p:spPr>
          <a:xfrm>
            <a:off x="3762375" y="3428990"/>
            <a:ext cx="466725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59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2EA570E6-B5D1-4168-83D8-4FA1E2E6B515}"/>
              </a:ext>
            </a:extLst>
          </p:cNvPr>
          <p:cNvGrpSpPr/>
          <p:nvPr/>
        </p:nvGrpSpPr>
        <p:grpSpPr>
          <a:xfrm>
            <a:off x="0" y="0"/>
            <a:ext cx="3485693" cy="895350"/>
            <a:chOff x="0" y="0"/>
            <a:chExt cx="3485693" cy="895350"/>
          </a:xfrm>
        </p:grpSpPr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05D437D1-C43C-4076-A2CD-90836285A6C1}"/>
                </a:ext>
              </a:extLst>
            </p:cNvPr>
            <p:cNvSpPr/>
            <p:nvPr/>
          </p:nvSpPr>
          <p:spPr>
            <a:xfrm rot="5400000">
              <a:off x="1295172" y="-1295171"/>
              <a:ext cx="895349" cy="3485693"/>
            </a:xfrm>
            <a:custGeom>
              <a:avLst/>
              <a:gdLst>
                <a:gd name="connsiteX0" fmla="*/ 155983 w 914400"/>
                <a:gd name="connsiteY0" fmla="*/ 2801444 h 3559861"/>
                <a:gd name="connsiteX1" fmla="*/ 155983 w 914400"/>
                <a:gd name="connsiteY1" fmla="*/ 0 h 3559861"/>
                <a:gd name="connsiteX2" fmla="*/ 701267 w 914400"/>
                <a:gd name="connsiteY2" fmla="*/ 0 h 3559861"/>
                <a:gd name="connsiteX3" fmla="*/ 701267 w 914400"/>
                <a:gd name="connsiteY3" fmla="*/ 3346728 h 3559861"/>
                <a:gd name="connsiteX4" fmla="*/ 0 w 914400"/>
                <a:gd name="connsiteY4" fmla="*/ 3559861 h 3559861"/>
                <a:gd name="connsiteX5" fmla="*/ 0 w 914400"/>
                <a:gd name="connsiteY5" fmla="*/ 2645461 h 3559861"/>
                <a:gd name="connsiteX6" fmla="*/ 155983 w 914400"/>
                <a:gd name="connsiteY6" fmla="*/ 2801444 h 3559861"/>
                <a:gd name="connsiteX7" fmla="*/ 155983 w 914400"/>
                <a:gd name="connsiteY7" fmla="*/ 3389152 h 3559861"/>
                <a:gd name="connsiteX8" fmla="*/ 701267 w 914400"/>
                <a:gd name="connsiteY8" fmla="*/ 3389152 h 3559861"/>
                <a:gd name="connsiteX9" fmla="*/ 701267 w 914400"/>
                <a:gd name="connsiteY9" fmla="*/ 3346728 h 3559861"/>
                <a:gd name="connsiteX10" fmla="*/ 914400 w 914400"/>
                <a:gd name="connsiteY10" fmla="*/ 3559861 h 355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400" h="3559861">
                  <a:moveTo>
                    <a:pt x="155983" y="2801444"/>
                  </a:moveTo>
                  <a:lnTo>
                    <a:pt x="155983" y="0"/>
                  </a:lnTo>
                  <a:lnTo>
                    <a:pt x="701267" y="0"/>
                  </a:lnTo>
                  <a:lnTo>
                    <a:pt x="701267" y="3346728"/>
                  </a:lnTo>
                  <a:close/>
                  <a:moveTo>
                    <a:pt x="0" y="3559861"/>
                  </a:moveTo>
                  <a:lnTo>
                    <a:pt x="0" y="2645461"/>
                  </a:lnTo>
                  <a:lnTo>
                    <a:pt x="155983" y="2801444"/>
                  </a:lnTo>
                  <a:lnTo>
                    <a:pt x="155983" y="3389152"/>
                  </a:lnTo>
                  <a:lnTo>
                    <a:pt x="701267" y="3389152"/>
                  </a:lnTo>
                  <a:lnTo>
                    <a:pt x="701267" y="3346728"/>
                  </a:lnTo>
                  <a:lnTo>
                    <a:pt x="914400" y="3559861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CDBF2B7-9AA3-4921-9853-1DAEE2D77489}"/>
                </a:ext>
              </a:extLst>
            </p:cNvPr>
            <p:cNvSpPr txBox="1"/>
            <p:nvPr/>
          </p:nvSpPr>
          <p:spPr>
            <a:xfrm>
              <a:off x="171449" y="0"/>
              <a:ext cx="56197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atin typeface="Britannic Bold" panose="020B0903060703020204" pitchFamily="34" charset="0"/>
                </a:rPr>
                <a:t>1</a:t>
              </a:r>
              <a:endParaRPr lang="ko-KR" altLang="en-US" sz="4400" dirty="0">
                <a:latin typeface="Britannic Bold" panose="020B0903060703020204" pitchFamily="34" charset="0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31FE3CB8-B5E9-4E2E-8082-2BF1F55D7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0" t="2725" r="-11331" b="44259"/>
          <a:stretch/>
        </p:blipFill>
        <p:spPr>
          <a:xfrm>
            <a:off x="2853500" y="0"/>
            <a:ext cx="12191980" cy="685799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3CFDE32B-7D72-4DA8-88C3-8338C29C0712}"/>
              </a:ext>
            </a:extLst>
          </p:cNvPr>
          <p:cNvGrpSpPr/>
          <p:nvPr/>
        </p:nvGrpSpPr>
        <p:grpSpPr>
          <a:xfrm>
            <a:off x="7593223" y="244128"/>
            <a:ext cx="4427328" cy="4409242"/>
            <a:chOff x="7701413" y="161925"/>
            <a:chExt cx="4427328" cy="440924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7FF4DE-1C6B-489A-8D97-403B8B808642}"/>
                </a:ext>
              </a:extLst>
            </p:cNvPr>
            <p:cNvSpPr txBox="1"/>
            <p:nvPr/>
          </p:nvSpPr>
          <p:spPr>
            <a:xfrm>
              <a:off x="7701413" y="161925"/>
              <a:ext cx="44273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던파 지원 기능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1E8E5B-426F-4D73-8C8E-A2CAD36978DA}"/>
                </a:ext>
              </a:extLst>
            </p:cNvPr>
            <p:cNvSpPr txBox="1"/>
            <p:nvPr/>
          </p:nvSpPr>
          <p:spPr>
            <a:xfrm>
              <a:off x="8384875" y="1154847"/>
              <a:ext cx="3743866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데이터베이스 內 아이템 검색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카테고리별 아이템 분류 검색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콤보박스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,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 엔트리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, 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버튼 활용  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      ex) 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무기 → 대검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/</a:t>
              </a: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소검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/</a:t>
              </a: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광검</a:t>
              </a:r>
              <a:r>
                <a: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  <a:sym typeface="Wingdings" panose="05000000000000000000" pitchFamily="2" charset="2"/>
                </a:rPr>
                <a:t>…etc.</a:t>
              </a:r>
            </a:p>
            <a:p>
              <a:pPr lvl="1"/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실시간 경매장 가격정보 제공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경매장 검색 정보 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Gmail 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전송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︙</a:t>
              </a:r>
            </a:p>
            <a:p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6572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07E77CA-CC94-49D6-9C9B-AB11C9349660}"/>
              </a:ext>
            </a:extLst>
          </p:cNvPr>
          <p:cNvSpPr txBox="1"/>
          <p:nvPr/>
        </p:nvSpPr>
        <p:spPr>
          <a:xfrm>
            <a:off x="3882336" y="234603"/>
            <a:ext cx="4427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던파 지원 기능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15F3058-EC30-4B6B-91FC-DB532C10C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325" y="1407620"/>
            <a:ext cx="6229349" cy="4042760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2" name="설명선: 선 11">
            <a:extLst>
              <a:ext uri="{FF2B5EF4-FFF2-40B4-BE49-F238E27FC236}">
                <a16:creationId xmlns:a16="http://schemas.microsoft.com/office/drawing/2014/main" id="{80B14774-177B-4DA9-94FD-E4B7C25D467A}"/>
              </a:ext>
            </a:extLst>
          </p:cNvPr>
          <p:cNvSpPr/>
          <p:nvPr/>
        </p:nvSpPr>
        <p:spPr>
          <a:xfrm>
            <a:off x="250581" y="1263894"/>
            <a:ext cx="2520461" cy="1348154"/>
          </a:xfrm>
          <a:prstGeom prst="borderCallout1">
            <a:avLst>
              <a:gd name="adj1" fmla="val 49130"/>
              <a:gd name="adj2" fmla="val 99748"/>
              <a:gd name="adj3" fmla="val 42401"/>
              <a:gd name="adj4" fmla="val 112897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검색 엔트리와 버튼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99EC9CE-8AA8-4541-9432-60934983E9B3}"/>
              </a:ext>
            </a:extLst>
          </p:cNvPr>
          <p:cNvSpPr/>
          <p:nvPr/>
        </p:nvSpPr>
        <p:spPr>
          <a:xfrm>
            <a:off x="6727971" y="4001548"/>
            <a:ext cx="2038524" cy="1266737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설명선: 선 13">
            <a:extLst>
              <a:ext uri="{FF2B5EF4-FFF2-40B4-BE49-F238E27FC236}">
                <a16:creationId xmlns:a16="http://schemas.microsoft.com/office/drawing/2014/main" id="{7777D849-4068-4995-97C9-1F6655BF15CE}"/>
              </a:ext>
            </a:extLst>
          </p:cNvPr>
          <p:cNvSpPr/>
          <p:nvPr/>
        </p:nvSpPr>
        <p:spPr>
          <a:xfrm>
            <a:off x="250581" y="4245953"/>
            <a:ext cx="2520461" cy="1348154"/>
          </a:xfrm>
          <a:prstGeom prst="borderCallout1">
            <a:avLst>
              <a:gd name="adj1" fmla="val 49130"/>
              <a:gd name="adj2" fmla="val 99748"/>
              <a:gd name="adj3" fmla="val -47132"/>
              <a:gd name="adj4" fmla="val 122463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아이템 상세정보</a:t>
            </a:r>
          </a:p>
        </p:txBody>
      </p:sp>
      <p:sp>
        <p:nvSpPr>
          <p:cNvPr id="15" name="설명선: 선 14">
            <a:extLst>
              <a:ext uri="{FF2B5EF4-FFF2-40B4-BE49-F238E27FC236}">
                <a16:creationId xmlns:a16="http://schemas.microsoft.com/office/drawing/2014/main" id="{0093DFC9-D35F-4BC2-841C-BE05AA0E4BB8}"/>
              </a:ext>
            </a:extLst>
          </p:cNvPr>
          <p:cNvSpPr/>
          <p:nvPr/>
        </p:nvSpPr>
        <p:spPr>
          <a:xfrm>
            <a:off x="9420958" y="1263894"/>
            <a:ext cx="2520461" cy="1348154"/>
          </a:xfrm>
          <a:prstGeom prst="borderCallout1">
            <a:avLst>
              <a:gd name="adj1" fmla="val 53369"/>
              <a:gd name="adj2" fmla="val -397"/>
              <a:gd name="adj3" fmla="val 27010"/>
              <a:gd name="adj4" fmla="val -212927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경매장 연동</a:t>
            </a:r>
          </a:p>
        </p:txBody>
      </p:sp>
      <p:sp>
        <p:nvSpPr>
          <p:cNvPr id="16" name="설명선: 선 15">
            <a:extLst>
              <a:ext uri="{FF2B5EF4-FFF2-40B4-BE49-F238E27FC236}">
                <a16:creationId xmlns:a16="http://schemas.microsoft.com/office/drawing/2014/main" id="{AD8885D1-FDDE-4714-8678-6751DD8D80CA}"/>
              </a:ext>
            </a:extLst>
          </p:cNvPr>
          <p:cNvSpPr/>
          <p:nvPr/>
        </p:nvSpPr>
        <p:spPr>
          <a:xfrm>
            <a:off x="9420958" y="4294537"/>
            <a:ext cx="2520461" cy="1348154"/>
          </a:xfrm>
          <a:prstGeom prst="borderCallout1">
            <a:avLst>
              <a:gd name="adj1" fmla="val 53369"/>
              <a:gd name="adj2" fmla="val -397"/>
              <a:gd name="adj3" fmla="val -164457"/>
              <a:gd name="adj4" fmla="val -163043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카테고리 분류</a:t>
            </a:r>
            <a:endParaRPr lang="en-US" altLang="ko-KR" sz="20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콤보 박스</a:t>
            </a:r>
            <a:r>
              <a:rPr lang="en-US" altLang="ko-KR" i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i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예정</a:t>
            </a:r>
            <a:r>
              <a:rPr lang="en-US" altLang="ko-KR" i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  <a:r>
              <a:rPr lang="ko-KR" altLang="en-US" i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endParaRPr lang="en-US" altLang="ko-KR" sz="2000" i="1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34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8417CC2-3E48-465F-B00C-94DD9DD92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847" y="-664930"/>
            <a:ext cx="6800306" cy="805450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5C9DE82-14F0-4155-83B3-8709D1802503}"/>
              </a:ext>
            </a:extLst>
          </p:cNvPr>
          <p:cNvSpPr/>
          <p:nvPr/>
        </p:nvSpPr>
        <p:spPr>
          <a:xfrm>
            <a:off x="0" y="-1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C5141C-3BDA-4211-9A2C-A85FFE9CEB9D}"/>
              </a:ext>
            </a:extLst>
          </p:cNvPr>
          <p:cNvSpPr txBox="1"/>
          <p:nvPr/>
        </p:nvSpPr>
        <p:spPr>
          <a:xfrm>
            <a:off x="2138362" y="2505660"/>
            <a:ext cx="7915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리그 오브 레전드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006B334-27AA-4441-91A2-6597844D4F40}"/>
              </a:ext>
            </a:extLst>
          </p:cNvPr>
          <p:cNvCxnSpPr>
            <a:cxnSpLocks/>
          </p:cNvCxnSpPr>
          <p:nvPr/>
        </p:nvCxnSpPr>
        <p:spPr>
          <a:xfrm>
            <a:off x="3371850" y="3428990"/>
            <a:ext cx="550545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055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E5224C1-74EA-4D55-BDE6-7156C9C8D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847" y="-664930"/>
            <a:ext cx="6800306" cy="805450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2C7C9716-F83E-4CC3-9BCE-8EC0D41070DB}"/>
              </a:ext>
            </a:extLst>
          </p:cNvPr>
          <p:cNvGrpSpPr/>
          <p:nvPr/>
        </p:nvGrpSpPr>
        <p:grpSpPr>
          <a:xfrm>
            <a:off x="171449" y="895350"/>
            <a:ext cx="4408940" cy="5419664"/>
            <a:chOff x="171449" y="895350"/>
            <a:chExt cx="4408940" cy="541966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9155C5-1DFC-48B2-A35D-9A6CA84E284D}"/>
                </a:ext>
              </a:extLst>
            </p:cNvPr>
            <p:cNvSpPr txBox="1"/>
            <p:nvPr/>
          </p:nvSpPr>
          <p:spPr>
            <a:xfrm>
              <a:off x="171449" y="895350"/>
              <a:ext cx="367009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롤 지원 기능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D21A7B6-A177-45DD-A322-DD9B8B205D10}"/>
                </a:ext>
              </a:extLst>
            </p:cNvPr>
            <p:cNvSpPr txBox="1"/>
            <p:nvPr/>
          </p:nvSpPr>
          <p:spPr>
            <a:xfrm>
              <a:off x="733424" y="1790699"/>
              <a:ext cx="3846965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한국서버 소환사명 검색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검색된 소환사의 관련 정보 출력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소환사명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소환사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 레벨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소속 </a:t>
              </a: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티어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LP</a:t>
              </a:r>
              <a:r>
                <a:rPr lang="en-US" altLang="ko-KR" sz="1400" b="1" i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(League Point)</a:t>
              </a:r>
            </a:p>
            <a:p>
              <a:pPr marL="742950" lvl="1" indent="-285750">
                <a:buFontTx/>
                <a:buChar char="-"/>
              </a:pP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소환사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 승률 정보 시각화 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그래프 제공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endParaRPr lang="en-US" altLang="ko-KR" dirty="0"/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검색된 </a:t>
              </a: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소환사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 관련 정보 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Gmail 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전송</a:t>
              </a:r>
              <a:endParaRPr lang="en-US" altLang="ko-KR" b="1" dirty="0"/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b="1" dirty="0"/>
            </a:p>
            <a:p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︙</a:t>
              </a:r>
            </a:p>
            <a:p>
              <a:endParaRPr lang="en-US" altLang="ko-KR" b="1" dirty="0"/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dirty="0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E5B0AF6-2316-46A4-9500-189ED4C53134}"/>
              </a:ext>
            </a:extLst>
          </p:cNvPr>
          <p:cNvGrpSpPr/>
          <p:nvPr/>
        </p:nvGrpSpPr>
        <p:grpSpPr>
          <a:xfrm>
            <a:off x="0" y="0"/>
            <a:ext cx="3485693" cy="895350"/>
            <a:chOff x="0" y="0"/>
            <a:chExt cx="3485693" cy="895350"/>
          </a:xfrm>
        </p:grpSpPr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10FEECCB-EADB-4445-B2F5-BB014ADA837D}"/>
                </a:ext>
              </a:extLst>
            </p:cNvPr>
            <p:cNvSpPr/>
            <p:nvPr/>
          </p:nvSpPr>
          <p:spPr>
            <a:xfrm rot="5400000">
              <a:off x="1295172" y="-1295171"/>
              <a:ext cx="895349" cy="3485693"/>
            </a:xfrm>
            <a:custGeom>
              <a:avLst/>
              <a:gdLst>
                <a:gd name="connsiteX0" fmla="*/ 155983 w 914400"/>
                <a:gd name="connsiteY0" fmla="*/ 2801444 h 3559861"/>
                <a:gd name="connsiteX1" fmla="*/ 155983 w 914400"/>
                <a:gd name="connsiteY1" fmla="*/ 0 h 3559861"/>
                <a:gd name="connsiteX2" fmla="*/ 701267 w 914400"/>
                <a:gd name="connsiteY2" fmla="*/ 0 h 3559861"/>
                <a:gd name="connsiteX3" fmla="*/ 701267 w 914400"/>
                <a:gd name="connsiteY3" fmla="*/ 3346728 h 3559861"/>
                <a:gd name="connsiteX4" fmla="*/ 0 w 914400"/>
                <a:gd name="connsiteY4" fmla="*/ 3559861 h 3559861"/>
                <a:gd name="connsiteX5" fmla="*/ 0 w 914400"/>
                <a:gd name="connsiteY5" fmla="*/ 2645461 h 3559861"/>
                <a:gd name="connsiteX6" fmla="*/ 155983 w 914400"/>
                <a:gd name="connsiteY6" fmla="*/ 2801444 h 3559861"/>
                <a:gd name="connsiteX7" fmla="*/ 155983 w 914400"/>
                <a:gd name="connsiteY7" fmla="*/ 3389152 h 3559861"/>
                <a:gd name="connsiteX8" fmla="*/ 701267 w 914400"/>
                <a:gd name="connsiteY8" fmla="*/ 3389152 h 3559861"/>
                <a:gd name="connsiteX9" fmla="*/ 701267 w 914400"/>
                <a:gd name="connsiteY9" fmla="*/ 3346728 h 3559861"/>
                <a:gd name="connsiteX10" fmla="*/ 914400 w 914400"/>
                <a:gd name="connsiteY10" fmla="*/ 3559861 h 355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400" h="3559861">
                  <a:moveTo>
                    <a:pt x="155983" y="2801444"/>
                  </a:moveTo>
                  <a:lnTo>
                    <a:pt x="155983" y="0"/>
                  </a:lnTo>
                  <a:lnTo>
                    <a:pt x="701267" y="0"/>
                  </a:lnTo>
                  <a:lnTo>
                    <a:pt x="701267" y="3346728"/>
                  </a:lnTo>
                  <a:close/>
                  <a:moveTo>
                    <a:pt x="0" y="3559861"/>
                  </a:moveTo>
                  <a:lnTo>
                    <a:pt x="0" y="2645461"/>
                  </a:lnTo>
                  <a:lnTo>
                    <a:pt x="155983" y="2801444"/>
                  </a:lnTo>
                  <a:lnTo>
                    <a:pt x="155983" y="3389152"/>
                  </a:lnTo>
                  <a:lnTo>
                    <a:pt x="701267" y="3389152"/>
                  </a:lnTo>
                  <a:lnTo>
                    <a:pt x="701267" y="3346728"/>
                  </a:lnTo>
                  <a:lnTo>
                    <a:pt x="914400" y="3559861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C2280CB-E1A6-4C9A-8A3E-8893FC593E3A}"/>
                </a:ext>
              </a:extLst>
            </p:cNvPr>
            <p:cNvSpPr txBox="1"/>
            <p:nvPr/>
          </p:nvSpPr>
          <p:spPr>
            <a:xfrm>
              <a:off x="171449" y="0"/>
              <a:ext cx="56197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atin typeface="Britannic Bold" panose="020B0903060703020204" pitchFamily="34" charset="0"/>
                </a:rPr>
                <a:t>2</a:t>
              </a:r>
              <a:endParaRPr lang="ko-KR" altLang="en-US" sz="4400" dirty="0">
                <a:latin typeface="Britannic Bold" panose="020B09030607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920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07E77CA-CC94-49D6-9C9B-AB11C9349660}"/>
              </a:ext>
            </a:extLst>
          </p:cNvPr>
          <p:cNvSpPr txBox="1"/>
          <p:nvPr/>
        </p:nvSpPr>
        <p:spPr>
          <a:xfrm>
            <a:off x="3882336" y="234603"/>
            <a:ext cx="4427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롤 지원 기능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15F3058-EC30-4B6B-91FC-DB532C10C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325" y="1407620"/>
            <a:ext cx="6229349" cy="4042760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2" name="설명선: 선 11">
            <a:extLst>
              <a:ext uri="{FF2B5EF4-FFF2-40B4-BE49-F238E27FC236}">
                <a16:creationId xmlns:a16="http://schemas.microsoft.com/office/drawing/2014/main" id="{80B14774-177B-4DA9-94FD-E4B7C25D467A}"/>
              </a:ext>
            </a:extLst>
          </p:cNvPr>
          <p:cNvSpPr/>
          <p:nvPr/>
        </p:nvSpPr>
        <p:spPr>
          <a:xfrm>
            <a:off x="250581" y="1263894"/>
            <a:ext cx="2520461" cy="1348154"/>
          </a:xfrm>
          <a:prstGeom prst="borderCallout1">
            <a:avLst>
              <a:gd name="adj1" fmla="val 49130"/>
              <a:gd name="adj2" fmla="val 99748"/>
              <a:gd name="adj3" fmla="val 42401"/>
              <a:gd name="adj4" fmla="val 112897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검색 엔트리와 버튼</a:t>
            </a:r>
          </a:p>
        </p:txBody>
      </p:sp>
      <p:sp>
        <p:nvSpPr>
          <p:cNvPr id="14" name="설명선: 선 13">
            <a:extLst>
              <a:ext uri="{FF2B5EF4-FFF2-40B4-BE49-F238E27FC236}">
                <a16:creationId xmlns:a16="http://schemas.microsoft.com/office/drawing/2014/main" id="{7777D849-4068-4995-97C9-1F6655BF15CE}"/>
              </a:ext>
            </a:extLst>
          </p:cNvPr>
          <p:cNvSpPr/>
          <p:nvPr/>
        </p:nvSpPr>
        <p:spPr>
          <a:xfrm>
            <a:off x="250581" y="4245953"/>
            <a:ext cx="2520461" cy="1348154"/>
          </a:xfrm>
          <a:prstGeom prst="borderCallout1">
            <a:avLst>
              <a:gd name="adj1" fmla="val 49130"/>
              <a:gd name="adj2" fmla="val 99748"/>
              <a:gd name="adj3" fmla="val -60200"/>
              <a:gd name="adj4" fmla="val 116804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상세정보</a:t>
            </a:r>
          </a:p>
        </p:txBody>
      </p:sp>
      <p:sp>
        <p:nvSpPr>
          <p:cNvPr id="16" name="설명선: 선 15">
            <a:extLst>
              <a:ext uri="{FF2B5EF4-FFF2-40B4-BE49-F238E27FC236}">
                <a16:creationId xmlns:a16="http://schemas.microsoft.com/office/drawing/2014/main" id="{AD8885D1-FDDE-4714-8678-6751DD8D80CA}"/>
              </a:ext>
            </a:extLst>
          </p:cNvPr>
          <p:cNvSpPr/>
          <p:nvPr/>
        </p:nvSpPr>
        <p:spPr>
          <a:xfrm>
            <a:off x="9420957" y="4245953"/>
            <a:ext cx="2520461" cy="1348154"/>
          </a:xfrm>
          <a:prstGeom prst="borderCallout1">
            <a:avLst>
              <a:gd name="adj1" fmla="val 53369"/>
              <a:gd name="adj2" fmla="val -397"/>
              <a:gd name="adj3" fmla="val -17526"/>
              <a:gd name="adj4" fmla="val -62372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승률 그래프</a:t>
            </a:r>
            <a:endParaRPr lang="en-US" altLang="ko-KR" sz="2000" i="1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1E047B-D816-4F63-B2EC-C01F0FD2538E}"/>
              </a:ext>
            </a:extLst>
          </p:cNvPr>
          <p:cNvSpPr txBox="1"/>
          <p:nvPr/>
        </p:nvSpPr>
        <p:spPr>
          <a:xfrm>
            <a:off x="-38712" y="6596390"/>
            <a:ext cx="36408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i="1" dirty="0"/>
              <a:t>디자인 참고 </a:t>
            </a:r>
            <a:r>
              <a:rPr lang="en-US" altLang="ko-KR" sz="1100" i="1" dirty="0">
                <a:hlinkClick r:id="rId3"/>
              </a:rPr>
              <a:t>https://www.op.gg/</a:t>
            </a:r>
            <a:endParaRPr lang="ko-KR" altLang="en-US" i="1" dirty="0"/>
          </a:p>
        </p:txBody>
      </p:sp>
    </p:spTree>
    <p:extLst>
      <p:ext uri="{BB962C8B-B14F-4D97-AF65-F5344CB8AC3E}">
        <p14:creationId xmlns:p14="http://schemas.microsoft.com/office/powerpoint/2010/main" val="3349939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 thruBlk="1"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F3D19D04-2948-4EAD-BFBC-EB8A1D15F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0" y="0"/>
            <a:ext cx="2032000" cy="8013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0A9F83-A663-4A82-8DCB-2725EC5AA217}"/>
              </a:ext>
            </a:extLst>
          </p:cNvPr>
          <p:cNvSpPr txBox="1"/>
          <p:nvPr/>
        </p:nvSpPr>
        <p:spPr>
          <a:xfrm>
            <a:off x="2494326" y="1417739"/>
            <a:ext cx="4795707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게임 데이터 활용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접근 위한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API KEY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취득 신청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그래픽 리소스 수집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DNF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아이템 아이콘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아이콘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티어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아이콘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lvl="1"/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rPr>
              <a:t>	    ︙</a:t>
            </a:r>
          </a:p>
          <a:p>
            <a:pPr lvl="1"/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기획안 마감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기획 발표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PPT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작성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Git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Hub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remote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repository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생성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10~11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23704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367</Words>
  <Application>Microsoft Office PowerPoint</Application>
  <PresentationFormat>와이드스크린</PresentationFormat>
  <Paragraphs>122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HY헤드라인M</vt:lpstr>
      <vt:lpstr>나눔고딕</vt:lpstr>
      <vt:lpstr>나눔바른고딕OTF</vt:lpstr>
      <vt:lpstr>맑은 고딕</vt:lpstr>
      <vt:lpstr>Arial</vt:lpstr>
      <vt:lpstr>Britannic Bold</vt:lpstr>
      <vt:lpstr>Snap ITC</vt:lpstr>
      <vt:lpstr>Wingdings</vt:lpstr>
      <vt:lpstr>Office 테마</vt:lpstr>
      <vt:lpstr>스크립트 언어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스크립트 언어  텀프로젝트 기획발표</dc:title>
  <dc:creator>minsu Song</dc:creator>
  <cp:lastModifiedBy>minsu Song</cp:lastModifiedBy>
  <cp:revision>67</cp:revision>
  <dcterms:created xsi:type="dcterms:W3CDTF">2019-05-11T14:54:51Z</dcterms:created>
  <dcterms:modified xsi:type="dcterms:W3CDTF">2019-05-12T10:45:27Z</dcterms:modified>
</cp:coreProperties>
</file>